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embeddedFontLst>
    <p:embeddedFont>
      <p:font typeface="Quattrocento Sans" panose="020B05020500000200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9Zn1NOEmBQNLWKgWDT5koEYMl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6a6a907e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316a6a907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you ever been in an X-ray machine? What kind of mathematics is behind medical imaging? This hands-on masterclass gives an introduction to X-ray tomography, demonstrating the method using shadow tomography.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Participants measure the shadow of a hidden rotation, object and use the data to reconstruct a cross-sectional image of the object. Can you infer what the target is? Additionally, we explore how to use simple mathematics to solve X-ray tomography problems, including sudoku-like puzzles.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PhD researchers from University of Helsinki and alongside our research in inverse problems, we perform outreach to students from ages 7 to 19. </a:t>
            </a:r>
            <a:endParaRPr/>
          </a:p>
        </p:txBody>
      </p:sp>
      <p:sp>
        <p:nvSpPr>
          <p:cNvPr id="220" name="Google Shape;2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XN-6HEai5k?si=_7pumX0pKOHLcAN-" TargetMode="External"/><Relationship Id="rId3" Type="http://schemas.openxmlformats.org/officeDocument/2006/relationships/hyperlink" Target="https://youtu.be/bIVmEhY1F1A?si=GtNflX1yqIQGk9Oq" TargetMode="External"/><Relationship Id="rId7" Type="http://schemas.openxmlformats.org/officeDocument/2006/relationships/hyperlink" Target="https://youtu.be/pXFtoUTINuU?si=dfha62r_JAgC9D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eIjlUNOi3x4?si=Ndti9yFVznH1yrmW" TargetMode="External"/><Relationship Id="rId5" Type="http://schemas.openxmlformats.org/officeDocument/2006/relationships/hyperlink" Target="https://youtu.be/TKlfBnv-2Gs?si=z7_Ekwqmv5GpraLF" TargetMode="External"/><Relationship Id="rId4" Type="http://schemas.openxmlformats.org/officeDocument/2006/relationships/hyperlink" Target="https://youtu.be/3nhxbVYyXuk?si=mKMwW156ELCPxDW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9144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-363" y="-1"/>
            <a:ext cx="457200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-971913" y="1314451"/>
            <a:ext cx="6858003" cy="4229101"/>
          </a:xfrm>
          <a:prstGeom prst="rect">
            <a:avLst/>
          </a:prstGeom>
          <a:gradFill>
            <a:gsLst>
              <a:gs pos="0">
                <a:srgbClr val="4F81BD">
                  <a:alpha val="22745"/>
                </a:srgbClr>
              </a:gs>
              <a:gs pos="71000">
                <a:srgbClr val="244061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-5638" y="2217950"/>
            <a:ext cx="4577638" cy="4640049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137312">
            <a:off x="-156132" y="1791483"/>
            <a:ext cx="4640488" cy="348036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52999">
                <a:srgbClr val="4F81BD">
                  <a:alpha val="0"/>
                </a:srgbClr>
              </a:gs>
              <a:gs pos="100000">
                <a:srgbClr val="B7CCE4">
                  <a:alpha val="14901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-5639" y="0"/>
            <a:ext cx="4577639" cy="68707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4000">
                <a:srgbClr val="4F81BD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802342" y="2407694"/>
            <a:ext cx="3425764" cy="322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attrocento Sans"/>
              <a:buNone/>
            </a:pPr>
            <a:r>
              <a:rPr lang="en-US" sz="2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Unveiling the Unseen: Mathematical Explorations in Tomography and Imaging Techniques</a:t>
            </a:r>
            <a:endParaRPr/>
          </a:p>
        </p:txBody>
      </p:sp>
      <p:pic>
        <p:nvPic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801" r="12814"/>
          <a:stretch/>
        </p:blipFill>
        <p:spPr>
          <a:xfrm>
            <a:off x="4914899" y="457200"/>
            <a:ext cx="3886201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949082" y="5817819"/>
            <a:ext cx="3279024" cy="82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Matt Matilla</a:t>
            </a: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Sylvan Hills Jr. High School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Sherwood, Arkansas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 descr="Differentation strategies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 descr="differentation strategies"/>
          <p:cNvSpPr/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Differentiation Strategies</a:t>
            </a:r>
            <a:endParaRPr/>
          </a:p>
        </p:txBody>
      </p:sp>
      <p:grpSp>
        <p:nvGrpSpPr>
          <p:cNvPr id="281" name="Google Shape;281;p10" descr="illustration of 3 methods of strategies"/>
          <p:cNvGrpSpPr/>
          <p:nvPr/>
        </p:nvGrpSpPr>
        <p:grpSpPr>
          <a:xfrm>
            <a:off x="529571" y="2881481"/>
            <a:ext cx="8102812" cy="2655000"/>
            <a:chOff x="46529" y="768902"/>
            <a:chExt cx="8102812" cy="2655000"/>
          </a:xfrm>
        </p:grpSpPr>
        <p:sp>
          <p:nvSpPr>
            <p:cNvPr id="282" name="Google Shape;282;p10"/>
            <p:cNvSpPr/>
            <p:nvPr/>
          </p:nvSpPr>
          <p:spPr>
            <a:xfrm>
              <a:off x="518185" y="768902"/>
              <a:ext cx="1475437" cy="1475437"/>
            </a:xfrm>
            <a:prstGeom prst="ellipse">
              <a:avLst/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832623" y="1083340"/>
              <a:ext cx="846562" cy="8465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6529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46529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SPED STUDENTS: TACTILE MATERIALS, STEP-BY-STEP GUIDES.</a:t>
              </a: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3360216" y="768902"/>
              <a:ext cx="1475437" cy="14754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3674654" y="1083340"/>
              <a:ext cx="846562" cy="8465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888560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2888560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ELL STUDENTS: BILINGUAL GLOSSARIES, VISUALS, VERBAL EXPLANATIONS.</a:t>
              </a: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202248" y="768902"/>
              <a:ext cx="1475437" cy="14754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516685" y="1083340"/>
              <a:ext cx="846562" cy="8465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5730591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 txBox="1"/>
            <p:nvPr/>
          </p:nvSpPr>
          <p:spPr>
            <a:xfrm>
              <a:off x="5730591" y="2703902"/>
              <a:ext cx="241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LEARNERS: COMPLEX INVERSION PROBLEMS, FILTERED BACK PROJECTION.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 descr="wrap up and extensions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F81BD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 descr="wrap up and extensions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764"/>
                </a:srgbClr>
              </a:gs>
              <a:gs pos="100000">
                <a:srgbClr val="24406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Wrap-Up and Extensions</a:t>
            </a:r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body" idx="1"/>
          </p:nvPr>
        </p:nvSpPr>
        <p:spPr>
          <a:xfrm>
            <a:off x="1028699" y="2318197"/>
            <a:ext cx="7293023" cy="36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Wrap-Up: Compare reconstructions with original objects. Discuss applications in medicine and material science. Extensions: Research MRI/ultrasound imaging. Enhance shadow imaging devices.</a:t>
            </a:r>
            <a:endParaRPr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 descr="Assess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 descr="Assessment"/>
          <p:cNvSpPr/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 txBox="1"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Assessment</a:t>
            </a:r>
            <a:endParaRPr/>
          </a:p>
        </p:txBody>
      </p:sp>
      <p:grpSp>
        <p:nvGrpSpPr>
          <p:cNvPr id="315" name="Google Shape;315;p12" descr="illustration of 2 types of assessments"/>
          <p:cNvGrpSpPr/>
          <p:nvPr/>
        </p:nvGrpSpPr>
        <p:grpSpPr>
          <a:xfrm>
            <a:off x="568102" y="2808681"/>
            <a:ext cx="8025750" cy="2800600"/>
            <a:chOff x="85060" y="696102"/>
            <a:chExt cx="8025750" cy="2800600"/>
          </a:xfrm>
        </p:grpSpPr>
        <p:sp>
          <p:nvSpPr>
            <p:cNvPr id="316" name="Google Shape;316;p12"/>
            <p:cNvSpPr/>
            <p:nvPr/>
          </p:nvSpPr>
          <p:spPr>
            <a:xfrm>
              <a:off x="1099810" y="696102"/>
              <a:ext cx="1660500" cy="1660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8506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8506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Formative: Observation, guiding questions, peer feedback.</a:t>
              </a: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435560" y="696102"/>
              <a:ext cx="1660500" cy="1660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442081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442081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Summative: Accuracy of reconstructed objects, reflection write-up.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 descr="culminating project"/>
          <p:cNvSpPr/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Culminating Project</a:t>
            </a:r>
            <a:endParaRPr/>
          </a:p>
        </p:txBody>
      </p:sp>
      <p:grpSp>
        <p:nvGrpSpPr>
          <p:cNvPr id="331" name="Google Shape;331;p13" descr="list of task and focus"/>
          <p:cNvGrpSpPr/>
          <p:nvPr/>
        </p:nvGrpSpPr>
        <p:grpSpPr>
          <a:xfrm>
            <a:off x="568102" y="2808681"/>
            <a:ext cx="8025750" cy="2800600"/>
            <a:chOff x="85060" y="696102"/>
            <a:chExt cx="8025750" cy="2800600"/>
          </a:xfrm>
        </p:grpSpPr>
        <p:sp>
          <p:nvSpPr>
            <p:cNvPr id="332" name="Google Shape;332;p13"/>
            <p:cNvSpPr/>
            <p:nvPr/>
          </p:nvSpPr>
          <p:spPr>
            <a:xfrm>
              <a:off x="1099810" y="696102"/>
              <a:ext cx="1660500" cy="1660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8506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 txBox="1"/>
            <p:nvPr/>
          </p:nvSpPr>
          <p:spPr>
            <a:xfrm>
              <a:off x="8506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Task: Create a presentation or poster on inversion problems and imaging techniques. </a:t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5435560" y="696102"/>
              <a:ext cx="1660500" cy="1660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42081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 txBox="1"/>
            <p:nvPr/>
          </p:nvSpPr>
          <p:spPr>
            <a:xfrm>
              <a:off x="4420810" y="2776702"/>
              <a:ext cx="369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Focus: Medical and scientific applications.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16a6a907ea_0_0" descr="list of videos"/>
          <p:cNvSpPr/>
          <p:nvPr/>
        </p:nvSpPr>
        <p:spPr>
          <a:xfrm>
            <a:off x="0" y="0"/>
            <a:ext cx="9144000" cy="174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16a6a907ea_0_0" descr="list of videos"/>
          <p:cNvSpPr/>
          <p:nvPr/>
        </p:nvSpPr>
        <p:spPr>
          <a:xfrm flipH="1">
            <a:off x="0" y="0"/>
            <a:ext cx="9144000" cy="1575900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16a6a907ea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096642" y="-88"/>
            <a:ext cx="3047400" cy="1576500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20016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316a6a907ea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783751" y="-3783750"/>
            <a:ext cx="1576500" cy="91440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316a6a907ea_0_0"/>
          <p:cNvSpPr txBox="1">
            <a:spLocks noGrp="1"/>
          </p:cNvSpPr>
          <p:nvPr>
            <p:ph type="title"/>
          </p:nvPr>
        </p:nvSpPr>
        <p:spPr>
          <a:xfrm>
            <a:off x="1028697" y="348865"/>
            <a:ext cx="75330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Videos</a:t>
            </a:r>
            <a:endParaRPr/>
          </a:p>
        </p:txBody>
      </p:sp>
      <p:sp>
        <p:nvSpPr>
          <p:cNvPr id="347" name="Google Shape;347;g316a6a907ea_0_0"/>
          <p:cNvSpPr txBox="1"/>
          <p:nvPr/>
        </p:nvSpPr>
        <p:spPr>
          <a:xfrm>
            <a:off x="1058950" y="1865775"/>
            <a:ext cx="7533000" cy="4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X-ray traveling through empty space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https://youtu.be/bIVmEhY1F1A?si=GtNflX1yqIQGk9Oq</a:t>
            </a:r>
            <a:endParaRPr sz="1200" u="sng">
              <a:solidFill>
                <a:srgbClr val="46788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Simulated demonstration of X-ray tomography of human head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https://youtu.be/3nhxbVYyXuk?si=mKMwW156ELCPxDWn</a:t>
            </a:r>
            <a:endParaRPr sz="1200" u="sng">
              <a:solidFill>
                <a:srgbClr val="46788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Filtered back-projection reconstruction of a head slice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https://youtu.be/TKlfBnv-2Gs?si=z7_Ekwqmv5GpraLF</a:t>
            </a:r>
            <a:endParaRPr sz="1200" u="sng">
              <a:solidFill>
                <a:srgbClr val="46788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Tomographic mystery involving the letter 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https://youtu.be/eIjlUNOi3x4?si=Ndti9yFVznH1yrmW</a:t>
            </a:r>
            <a:endParaRPr sz="1200" u="sng">
              <a:solidFill>
                <a:srgbClr val="46788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Tomographic airport security mystery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46788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https://youtu.be/pXFtoUTINuU?si=dfha62r_JAgC9DRs</a:t>
            </a:r>
            <a:endParaRPr sz="1200" u="sng">
              <a:solidFill>
                <a:srgbClr val="46788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Chinese character tomographic mystery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46788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https://youtu.be/pXN-6HEai5k?si=_7pumX0pKOHLcAN-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Intended Audience</a:t>
            </a:r>
            <a:endParaRPr/>
          </a:p>
        </p:txBody>
      </p:sp>
      <p:grpSp>
        <p:nvGrpSpPr>
          <p:cNvPr id="108" name="Google Shape;10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8789" y="753103"/>
            <a:ext cx="5000124" cy="5448592"/>
            <a:chOff x="0" y="2663"/>
            <a:chExt cx="5000124" cy="5448592"/>
          </a:xfrm>
        </p:grpSpPr>
        <p:cxnSp>
          <p:nvCxnSpPr>
            <p:cNvPr id="109" name="Google Shape;109;p2"/>
            <p:cNvCxnSpPr/>
            <p:nvPr/>
          </p:nvCxnSpPr>
          <p:spPr>
            <a:xfrm>
              <a:off x="0" y="2663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D03F3B"/>
                </a:gs>
                <a:gs pos="100000">
                  <a:srgbClr val="FF9995"/>
                </a:gs>
              </a:gsLst>
              <a:lin ang="16200000" scaled="0"/>
            </a:gra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10" name="Google Shape;110;p2"/>
            <p:cNvSpPr/>
            <p:nvPr/>
          </p:nvSpPr>
          <p:spPr>
            <a:xfrm>
              <a:off x="0" y="2663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2663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7th to 12th grade students </a:t>
              </a:r>
              <a:endParaRPr/>
            </a:p>
          </p:txBody>
        </p:sp>
        <p:cxnSp>
          <p:nvCxnSpPr>
            <p:cNvPr id="112" name="Google Shape;112;p2"/>
            <p:cNvCxnSpPr/>
            <p:nvPr/>
          </p:nvCxnSpPr>
          <p:spPr>
            <a:xfrm>
              <a:off x="0" y="1818861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CA9E42"/>
                </a:gs>
                <a:gs pos="100000">
                  <a:srgbClr val="FFD99A"/>
                </a:gs>
              </a:gsLst>
              <a:lin ang="16200000" scaled="0"/>
            </a:gradFill>
            <a:ln w="9525" cap="flat" cmpd="sng">
              <a:solidFill>
                <a:srgbClr val="BB995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13" name="Google Shape;113;p2"/>
            <p:cNvSpPr/>
            <p:nvPr/>
          </p:nvSpPr>
          <p:spPr>
            <a:xfrm>
              <a:off x="0" y="1818861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0" y="1818861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Subjects: Mathematics &amp; Physics. </a:t>
              </a:r>
              <a:endParaRPr/>
            </a:p>
          </p:txBody>
        </p:sp>
        <p:cxnSp>
          <p:nvCxnSpPr>
            <p:cNvPr id="115" name="Google Shape;115;p2"/>
            <p:cNvCxnSpPr/>
            <p:nvPr/>
          </p:nvCxnSpPr>
          <p:spPr>
            <a:xfrm>
              <a:off x="0" y="3635058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9DC749"/>
                </a:gs>
                <a:gs pos="100000">
                  <a:srgbClr val="D9FF9D"/>
                </a:gs>
              </a:gsLst>
              <a:lin ang="16200000" scaled="0"/>
            </a:gradFill>
            <a:ln w="9525" cap="flat" cmpd="sng">
              <a:solidFill>
                <a:srgbClr val="99B9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16" name="Google Shape;116;p2"/>
            <p:cNvSpPr/>
            <p:nvPr/>
          </p:nvSpPr>
          <p:spPr>
            <a:xfrm>
              <a:off x="0" y="3635058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0" y="3635058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Goal: Explore real-world imaging techniques and inversion problems.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4784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0">
                <a:srgbClr val="366092">
                  <a:alpha val="15686"/>
                </a:srgbClr>
              </a:gs>
              <a:gs pos="23000">
                <a:srgbClr val="366092">
                  <a:alpha val="15686"/>
                </a:srgbClr>
              </a:gs>
              <a:gs pos="99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Objectives</a:t>
            </a:r>
            <a:endParaRPr/>
          </a:p>
        </p:txBody>
      </p:sp>
      <p:grpSp>
        <p:nvGrpSpPr>
          <p:cNvPr id="127" name="Google Shape;127;p3" descr="Flowchart of objectives"/>
          <p:cNvGrpSpPr/>
          <p:nvPr/>
        </p:nvGrpSpPr>
        <p:grpSpPr>
          <a:xfrm>
            <a:off x="1707380" y="2617971"/>
            <a:ext cx="5747194" cy="3685420"/>
            <a:chOff x="1224338" y="1992"/>
            <a:chExt cx="5747194" cy="3685420"/>
          </a:xfrm>
        </p:grpSpPr>
        <p:sp>
          <p:nvSpPr>
            <p:cNvPr id="128" name="Google Shape;128;p3"/>
            <p:cNvSpPr/>
            <p:nvPr/>
          </p:nvSpPr>
          <p:spPr>
            <a:xfrm>
              <a:off x="3799755" y="729437"/>
              <a:ext cx="56215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4066016" y="772193"/>
              <a:ext cx="29637" cy="5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224338" y="1992"/>
              <a:ext cx="2577217" cy="1546330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1224338" y="1992"/>
              <a:ext cx="2577217" cy="15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6275" tIns="132550" rIns="126275" bIns="13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UNDERSTAND INVERSION PROBLEMS AND THEIR APPLICATIONS.</a:t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512946" y="1546522"/>
              <a:ext cx="3169977" cy="5621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650"/>
                  </a:lnTo>
                  <a:lnTo>
                    <a:pt x="0" y="6365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BB995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4017312" y="1824638"/>
              <a:ext cx="161246" cy="5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394315" y="1992"/>
              <a:ext cx="2577217" cy="1546330"/>
            </a:xfrm>
            <a:prstGeom prst="rect">
              <a:avLst/>
            </a:prstGeom>
            <a:solidFill>
              <a:srgbClr val="BC82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4394315" y="1992"/>
              <a:ext cx="2577217" cy="15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6275" tIns="132550" rIns="126275" bIns="13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RECONSTRUCT HIDDEN OBJECTS USING GEOMETRY AND MATH.</a:t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799755" y="2868527"/>
              <a:ext cx="56215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99B958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066016" y="2911283"/>
              <a:ext cx="29637" cy="5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224338" y="2141082"/>
              <a:ext cx="2577217" cy="1546330"/>
            </a:xfrm>
            <a:prstGeom prst="rect">
              <a:avLst/>
            </a:prstGeom>
            <a:solidFill>
              <a:srgbClr val="BBB05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1224338" y="2141082"/>
              <a:ext cx="2577217" cy="15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6275" tIns="132550" rIns="126275" bIns="13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BUILD AND CALIBRATE SHADOW IMAGING DEVICES.</a:t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394315" y="2141082"/>
              <a:ext cx="2577217" cy="1546330"/>
            </a:xfrm>
            <a:prstGeom prst="rect">
              <a:avLst/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4394315" y="2141082"/>
              <a:ext cx="2577217" cy="15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6275" tIns="132550" rIns="126275" bIns="13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EXPLORE MATHEMATICAL ALGORITHMS IN X-RAY TOMOGRAPHY.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Materials</a:t>
            </a:r>
            <a:endParaRPr/>
          </a:p>
        </p:txBody>
      </p:sp>
      <p:grpSp>
        <p:nvGrpSpPr>
          <p:cNvPr id="153" name="Google Shape;15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8789" y="750440"/>
            <a:ext cx="5000124" cy="5453920"/>
            <a:chOff x="0" y="0"/>
            <a:chExt cx="5000124" cy="5453920"/>
          </a:xfrm>
        </p:grpSpPr>
        <p:cxnSp>
          <p:nvCxnSpPr>
            <p:cNvPr id="154" name="Google Shape;154;p4"/>
            <p:cNvCxnSpPr/>
            <p:nvPr/>
          </p:nvCxnSpPr>
          <p:spPr>
            <a:xfrm>
              <a:off x="0" y="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D03F3B"/>
                </a:gs>
                <a:gs pos="100000">
                  <a:srgbClr val="FF9995"/>
                </a:gs>
              </a:gsLst>
              <a:lin ang="16200000" scaled="0"/>
            </a:gra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55" name="Google Shape;155;p4"/>
            <p:cNvSpPr/>
            <p:nvPr/>
          </p:nvSpPr>
          <p:spPr>
            <a:xfrm>
              <a:off x="0" y="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0" y="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Cardboard box</a:t>
              </a:r>
              <a:endParaRPr/>
            </a:p>
          </p:txBody>
        </p:sp>
        <p:cxnSp>
          <p:nvCxnSpPr>
            <p:cNvPr id="157" name="Google Shape;157;p4"/>
            <p:cNvCxnSpPr/>
            <p:nvPr/>
          </p:nvCxnSpPr>
          <p:spPr>
            <a:xfrm>
              <a:off x="0" y="68174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A0C94A"/>
                </a:gs>
                <a:gs pos="100000">
                  <a:srgbClr val="DBFF9C"/>
                </a:gs>
              </a:gsLst>
              <a:lin ang="16200000" scaled="0"/>
            </a:gra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58" name="Google Shape;158;p4"/>
            <p:cNvSpPr/>
            <p:nvPr/>
          </p:nvSpPr>
          <p:spPr>
            <a:xfrm>
              <a:off x="0" y="68174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0" y="68174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tracing paper</a:t>
              </a:r>
              <a:endParaRPr/>
            </a:p>
          </p:txBody>
        </p:sp>
        <p:cxnSp>
          <p:nvCxnSpPr>
            <p:cNvPr id="160" name="Google Shape;160;p4"/>
            <p:cNvCxnSpPr/>
            <p:nvPr/>
          </p:nvCxnSpPr>
          <p:spPr>
            <a:xfrm>
              <a:off x="0" y="136348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61" name="Google Shape;161;p4"/>
            <p:cNvSpPr/>
            <p:nvPr/>
          </p:nvSpPr>
          <p:spPr>
            <a:xfrm>
              <a:off x="0" y="136348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0" y="136348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light source</a:t>
              </a:r>
              <a:endParaRPr/>
            </a:p>
          </p:txBody>
        </p:sp>
        <p:cxnSp>
          <p:nvCxnSpPr>
            <p:cNvPr id="163" name="Google Shape;163;p4"/>
            <p:cNvCxnSpPr/>
            <p:nvPr/>
          </p:nvCxnSpPr>
          <p:spPr>
            <a:xfrm>
              <a:off x="0" y="204522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36B7D7"/>
                </a:gs>
                <a:gs pos="100000">
                  <a:srgbClr val="90EFFF"/>
                </a:gs>
              </a:gsLst>
              <a:lin ang="16200000" scaled="0"/>
            </a:gra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64" name="Google Shape;164;p4"/>
            <p:cNvSpPr/>
            <p:nvPr/>
          </p:nvSpPr>
          <p:spPr>
            <a:xfrm>
              <a:off x="0" y="204522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0" y="204522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Ruler</a:t>
              </a:r>
              <a:endParaRPr/>
            </a:p>
          </p:txBody>
        </p:sp>
        <p:cxnSp>
          <p:nvCxnSpPr>
            <p:cNvPr id="166" name="Google Shape;166;p4"/>
            <p:cNvCxnSpPr/>
            <p:nvPr/>
          </p:nvCxnSpPr>
          <p:spPr>
            <a:xfrm>
              <a:off x="0" y="272696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FF9228"/>
                </a:gs>
                <a:gs pos="100000">
                  <a:srgbClr val="FFB771"/>
                </a:gs>
              </a:gsLst>
              <a:lin ang="16200000" scaled="0"/>
            </a:gradFill>
            <a:ln w="9525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67" name="Google Shape;167;p4"/>
            <p:cNvSpPr/>
            <p:nvPr/>
          </p:nvSpPr>
          <p:spPr>
            <a:xfrm>
              <a:off x="0" y="272696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0" y="272696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protractor</a:t>
              </a:r>
              <a:endParaRPr/>
            </a:p>
          </p:txBody>
        </p:sp>
        <p:cxnSp>
          <p:nvCxnSpPr>
            <p:cNvPr id="169" name="Google Shape;169;p4"/>
            <p:cNvCxnSpPr/>
            <p:nvPr/>
          </p:nvCxnSpPr>
          <p:spPr>
            <a:xfrm>
              <a:off x="0" y="340870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D03F3B"/>
                </a:gs>
                <a:gs pos="100000">
                  <a:srgbClr val="FF9995"/>
                </a:gs>
              </a:gsLst>
              <a:lin ang="16200000" scaled="0"/>
            </a:gra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70" name="Google Shape;170;p4"/>
            <p:cNvSpPr/>
            <p:nvPr/>
          </p:nvSpPr>
          <p:spPr>
            <a:xfrm>
              <a:off x="0" y="340870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0" y="340870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Calculator</a:t>
              </a:r>
              <a:endParaRPr/>
            </a:p>
          </p:txBody>
        </p:sp>
        <p:cxnSp>
          <p:nvCxnSpPr>
            <p:cNvPr id="172" name="Google Shape;172;p4"/>
            <p:cNvCxnSpPr/>
            <p:nvPr/>
          </p:nvCxnSpPr>
          <p:spPr>
            <a:xfrm>
              <a:off x="0" y="409044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A0C94A"/>
                </a:gs>
                <a:gs pos="100000">
                  <a:srgbClr val="DBFF9C"/>
                </a:gs>
              </a:gsLst>
              <a:lin ang="16200000" scaled="0"/>
            </a:gra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73" name="Google Shape;173;p4"/>
            <p:cNvSpPr/>
            <p:nvPr/>
          </p:nvSpPr>
          <p:spPr>
            <a:xfrm>
              <a:off x="0" y="409044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0" y="409044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graph paper</a:t>
              </a:r>
              <a:endParaRPr/>
            </a:p>
          </p:txBody>
        </p:sp>
        <p:cxnSp>
          <p:nvCxnSpPr>
            <p:cNvPr id="175" name="Google Shape;175;p4"/>
            <p:cNvCxnSpPr/>
            <p:nvPr/>
          </p:nvCxnSpPr>
          <p:spPr>
            <a:xfrm>
              <a:off x="0" y="4772179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76" name="Google Shape;176;p4"/>
            <p:cNvSpPr/>
            <p:nvPr/>
          </p:nvSpPr>
          <p:spPr>
            <a:xfrm>
              <a:off x="0" y="477218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0" y="4772180"/>
              <a:ext cx="5000124" cy="68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pre-prepared worksheets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 txBox="1"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Standards Alignment</a:t>
            </a:r>
            <a:endParaRPr/>
          </a:p>
        </p:txBody>
      </p:sp>
      <p:grpSp>
        <p:nvGrpSpPr>
          <p:cNvPr id="189" name="Google Shape;189;p5" descr="Standard alignment"/>
          <p:cNvGrpSpPr/>
          <p:nvPr/>
        </p:nvGrpSpPr>
        <p:grpSpPr>
          <a:xfrm>
            <a:off x="3678789" y="753103"/>
            <a:ext cx="5000124" cy="5448592"/>
            <a:chOff x="0" y="2663"/>
            <a:chExt cx="5000124" cy="5448592"/>
          </a:xfrm>
        </p:grpSpPr>
        <p:cxnSp>
          <p:nvCxnSpPr>
            <p:cNvPr id="190" name="Google Shape;190;p5"/>
            <p:cNvCxnSpPr/>
            <p:nvPr/>
          </p:nvCxnSpPr>
          <p:spPr>
            <a:xfrm>
              <a:off x="0" y="2663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91" name="Google Shape;191;p5"/>
            <p:cNvSpPr/>
            <p:nvPr/>
          </p:nvSpPr>
          <p:spPr>
            <a:xfrm>
              <a:off x="0" y="2663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0" y="2663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Math Standards: CCSS.MATH.CONTENT.HSG.GPE.B.7.</a:t>
              </a:r>
              <a:endParaRPr/>
            </a:p>
          </p:txBody>
        </p:sp>
        <p:cxnSp>
          <p:nvCxnSpPr>
            <p:cNvPr id="193" name="Google Shape;193;p5"/>
            <p:cNvCxnSpPr/>
            <p:nvPr/>
          </p:nvCxnSpPr>
          <p:spPr>
            <a:xfrm>
              <a:off x="0" y="1818861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94" name="Google Shape;194;p5"/>
            <p:cNvSpPr/>
            <p:nvPr/>
          </p:nvSpPr>
          <p:spPr>
            <a:xfrm>
              <a:off x="0" y="1818861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0" y="1818861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Standards: NGSS.PS4.B: Electromagnetic Radiation.</a:t>
              </a:r>
              <a:endParaRPr/>
            </a:p>
          </p:txBody>
        </p:sp>
        <p:cxnSp>
          <p:nvCxnSpPr>
            <p:cNvPr id="196" name="Google Shape;196;p5"/>
            <p:cNvCxnSpPr/>
            <p:nvPr/>
          </p:nvCxnSpPr>
          <p:spPr>
            <a:xfrm>
              <a:off x="0" y="3635058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97" name="Google Shape;197;p5"/>
            <p:cNvSpPr/>
            <p:nvPr/>
          </p:nvSpPr>
          <p:spPr>
            <a:xfrm>
              <a:off x="0" y="3635058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0" y="3635058"/>
              <a:ext cx="5000124" cy="1816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 Standards: ISTE Computational Thinker.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</a:rPr>
              <a:t>Lesson Sequence - Introduction</a:t>
            </a:r>
            <a:endParaRPr/>
          </a:p>
        </p:txBody>
      </p:sp>
      <p:grpSp>
        <p:nvGrpSpPr>
          <p:cNvPr id="210" name="Google Shape;210;p6" descr="Lesson sequence introduction"/>
          <p:cNvGrpSpPr/>
          <p:nvPr/>
        </p:nvGrpSpPr>
        <p:grpSpPr>
          <a:xfrm>
            <a:off x="3678789" y="750440"/>
            <a:ext cx="5000124" cy="5453920"/>
            <a:chOff x="0" y="0"/>
            <a:chExt cx="5000124" cy="5453920"/>
          </a:xfrm>
        </p:grpSpPr>
        <p:cxnSp>
          <p:nvCxnSpPr>
            <p:cNvPr id="211" name="Google Shape;211;p6"/>
            <p:cNvCxnSpPr/>
            <p:nvPr/>
          </p:nvCxnSpPr>
          <p:spPr>
            <a:xfrm>
              <a:off x="0" y="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212" name="Google Shape;212;p6"/>
            <p:cNvSpPr/>
            <p:nvPr/>
          </p:nvSpPr>
          <p:spPr>
            <a:xfrm>
              <a:off x="0" y="0"/>
              <a:ext cx="5000124" cy="2726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0" y="0"/>
              <a:ext cx="5000124" cy="2726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rPr lang="en-US" sz="3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Activities: Discuss inversion problems and real-world relevance. Link to Plato’s allegory of the cave.</a:t>
              </a:r>
              <a:endParaRPr/>
            </a:p>
          </p:txBody>
        </p:sp>
        <p:cxnSp>
          <p:nvCxnSpPr>
            <p:cNvPr id="214" name="Google Shape;214;p6"/>
            <p:cNvCxnSpPr/>
            <p:nvPr/>
          </p:nvCxnSpPr>
          <p:spPr>
            <a:xfrm>
              <a:off x="0" y="272696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0E478B"/>
                </a:gs>
                <a:gs pos="100000">
                  <a:srgbClr val="A7B5DF"/>
                </a:gs>
              </a:gsLst>
              <a:lin ang="16200000" scaled="0"/>
            </a:gradFill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215" name="Google Shape;215;p6"/>
            <p:cNvSpPr/>
            <p:nvPr/>
          </p:nvSpPr>
          <p:spPr>
            <a:xfrm>
              <a:off x="0" y="2726960"/>
              <a:ext cx="5000124" cy="2726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0" y="2726960"/>
              <a:ext cx="5000124" cy="2726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13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7" descr="What is the idea behind this lesson?"/>
          <p:cNvGrpSpPr/>
          <p:nvPr/>
        </p:nvGrpSpPr>
        <p:grpSpPr>
          <a:xfrm>
            <a:off x="0" y="0"/>
            <a:ext cx="9149272" cy="1576446"/>
            <a:chOff x="0" y="0"/>
            <a:chExt cx="12192002" cy="1576446"/>
          </a:xfrm>
        </p:grpSpPr>
        <p:sp>
          <p:nvSpPr>
            <p:cNvPr id="224" name="Google Shape;224;p7"/>
            <p:cNvSpPr/>
            <p:nvPr/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5686"/>
                  </a:srgbClr>
                </a:gs>
                <a:gs pos="100000">
                  <a:srgbClr val="366092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 rot="-54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0">
                  <a:srgbClr val="4F81BD">
                    <a:alpha val="0"/>
                  </a:srgbClr>
                </a:gs>
                <a:gs pos="45000">
                  <a:srgbClr val="4F81BD">
                    <a:alpha val="0"/>
                  </a:srgbClr>
                </a:gs>
                <a:gs pos="99000">
                  <a:srgbClr val="000000">
                    <a:alpha val="73725"/>
                  </a:srgbClr>
                </a:gs>
                <a:gs pos="100000">
                  <a:srgbClr val="000000">
                    <a:alpha val="73725"/>
                  </a:srgbClr>
                </a:gs>
              </a:gsLst>
              <a:lin ang="11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rgbClr val="4F81BD">
                    <a:alpha val="16862"/>
                  </a:srgbClr>
                </a:gs>
                <a:gs pos="74000">
                  <a:srgbClr val="244061">
                    <a:alpha val="0"/>
                  </a:srgbClr>
                </a:gs>
                <a:gs pos="100000">
                  <a:srgbClr val="244061">
                    <a:alpha val="0"/>
                  </a:srgbClr>
                </a:gs>
              </a:gsLst>
              <a:lin ang="14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1028698" y="319314"/>
            <a:ext cx="7108033" cy="103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What’s the idea behind this lesson?</a:t>
            </a:r>
            <a:endParaRPr/>
          </a:p>
        </p:txBody>
      </p:sp>
      <p:pic>
        <p:nvPicPr>
          <p:cNvPr id="228" name="Google Shape;22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698" y="2858527"/>
            <a:ext cx="3423938" cy="100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753" y="3115417"/>
            <a:ext cx="3450265" cy="53479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>
            <a:spLocks noGrp="1"/>
          </p:cNvSpPr>
          <p:nvPr>
            <p:ph type="body" idx="1"/>
          </p:nvPr>
        </p:nvSpPr>
        <p:spPr>
          <a:xfrm>
            <a:off x="1028698" y="4353883"/>
            <a:ext cx="7122320" cy="157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August 31 – Sept. 4, 2024 SwissMAP Research Station, Les Diablerets, Switzerland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PhD researchers from the University of Helsinki led a workshop on Tomography mathematics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Shadow Imaging Device</a:t>
            </a:r>
            <a:endParaRPr/>
          </a:p>
        </p:txBody>
      </p:sp>
      <p:grpSp>
        <p:nvGrpSpPr>
          <p:cNvPr id="243" name="Google Shape;243;p8" descr="Steps of making device"/>
          <p:cNvGrpSpPr/>
          <p:nvPr/>
        </p:nvGrpSpPr>
        <p:grpSpPr>
          <a:xfrm>
            <a:off x="3681230" y="2092512"/>
            <a:ext cx="4828733" cy="2769775"/>
            <a:chOff x="2441" y="1342072"/>
            <a:chExt cx="4828733" cy="2769775"/>
          </a:xfrm>
        </p:grpSpPr>
        <p:sp>
          <p:nvSpPr>
            <p:cNvPr id="244" name="Google Shape;244;p8"/>
            <p:cNvSpPr/>
            <p:nvPr/>
          </p:nvSpPr>
          <p:spPr>
            <a:xfrm>
              <a:off x="834981" y="1659364"/>
              <a:ext cx="666032" cy="71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40975" y="1603453"/>
              <a:ext cx="76593" cy="142979"/>
            </a:xfrm>
            <a:prstGeom prst="chevron">
              <a:avLst>
                <a:gd name="adj" fmla="val 90000"/>
              </a:avLst>
            </a:prstGeom>
            <a:solidFill>
              <a:srgbClr val="CCEBE8">
                <a:alpha val="89803"/>
              </a:srgbClr>
            </a:solidFill>
            <a:ln w="9525" cap="flat" cmpd="sng">
              <a:solidFill>
                <a:srgbClr val="CCEB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34400" y="1342072"/>
              <a:ext cx="634654" cy="634654"/>
            </a:xfrm>
            <a:prstGeom prst="ellipse">
              <a:avLst/>
            </a:prstGeom>
            <a:gradFill>
              <a:gsLst>
                <a:gs pos="0">
                  <a:srgbClr val="36B7D7"/>
                </a:gs>
                <a:gs pos="100000">
                  <a:srgbClr val="90EFFF"/>
                </a:gs>
              </a:gsLst>
              <a:lin ang="16200000" scaled="0"/>
            </a:gra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527343" y="1435015"/>
              <a:ext cx="448768" cy="448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25" tIns="24625" rIns="24625" bIns="24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441" y="2141311"/>
              <a:ext cx="1498572" cy="196560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CCEEDE">
                <a:alpha val="89803"/>
              </a:srgbClr>
            </a:solidFill>
            <a:ln w="9525" cap="flat" cmpd="sng">
              <a:solidFill>
                <a:srgbClr val="CCEED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2441" y="2441025"/>
              <a:ext cx="1498572" cy="1665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200" tIns="165100" rIns="118200" bIns="165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Build a device with cardboard, tracing paper, and light. </a:t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667521" y="1661323"/>
              <a:ext cx="1498572" cy="72"/>
            </a:xfrm>
            <a:prstGeom prst="rect">
              <a:avLst/>
            </a:prstGeom>
            <a:solidFill>
              <a:srgbClr val="CBF0D1">
                <a:alpha val="89803"/>
              </a:srgbClr>
            </a:solidFill>
            <a:ln w="9525" cap="flat" cmpd="sng">
              <a:solidFill>
                <a:srgbClr val="CBF0D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206056" y="1605067"/>
              <a:ext cx="76593" cy="144751"/>
            </a:xfrm>
            <a:prstGeom prst="chevron">
              <a:avLst>
                <a:gd name="adj" fmla="val 90000"/>
              </a:avLst>
            </a:prstGeom>
            <a:solidFill>
              <a:srgbClr val="D2F2CB">
                <a:alpha val="89803"/>
              </a:srgbClr>
            </a:solidFill>
            <a:ln w="9525" cap="flat" cmpd="sng">
              <a:solidFill>
                <a:srgbClr val="D2F2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099480" y="1344032"/>
              <a:ext cx="634654" cy="634654"/>
            </a:xfrm>
            <a:prstGeom prst="ellipse">
              <a:avLst/>
            </a:prstGeom>
            <a:gradFill>
              <a:gsLst>
                <a:gs pos="0">
                  <a:srgbClr val="4FF62D"/>
                </a:gs>
                <a:gs pos="100000">
                  <a:srgbClr val="8FFF81"/>
                </a:gs>
              </a:gsLst>
              <a:lin ang="16200000" scaled="0"/>
            </a:gradFill>
            <a:ln w="9525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2192423" y="1436975"/>
              <a:ext cx="448768" cy="448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25" tIns="24625" rIns="24625" bIns="24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667521" y="2146247"/>
              <a:ext cx="1498572" cy="196560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E3F4CB">
                <a:alpha val="89803"/>
              </a:srgbClr>
            </a:solidFill>
            <a:ln w="9525" cap="flat" cmpd="sng">
              <a:solidFill>
                <a:srgbClr val="E3F4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1667521" y="2445961"/>
              <a:ext cx="1498572" cy="1665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200" tIns="165100" rIns="118200" bIns="165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Calibrate the setup by aligning the light source and object. </a:t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3332602" y="1661323"/>
              <a:ext cx="749286" cy="72"/>
            </a:xfrm>
            <a:prstGeom prst="rect">
              <a:avLst/>
            </a:prstGeom>
            <a:solidFill>
              <a:srgbClr val="F5F6CB">
                <a:alpha val="89803"/>
              </a:srgbClr>
            </a:solidFill>
            <a:ln w="9525" cap="flat" cmpd="sng">
              <a:solidFill>
                <a:srgbClr val="F5F6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764560" y="1344032"/>
              <a:ext cx="634654" cy="634654"/>
            </a:xfrm>
            <a:prstGeom prst="ellipse">
              <a:avLst/>
            </a:prstGeom>
            <a:gradFill>
              <a:gsLst>
                <a:gs pos="0">
                  <a:srgbClr val="FF9129"/>
                </a:gs>
                <a:gs pos="100000">
                  <a:srgbClr val="FFB673"/>
                </a:gs>
              </a:gsLst>
              <a:lin ang="16200000" scaled="0"/>
            </a:gradFill>
            <a:ln w="9525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3857503" y="1436975"/>
              <a:ext cx="448768" cy="448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25" tIns="24625" rIns="24625" bIns="24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332602" y="2146247"/>
              <a:ext cx="1498572" cy="196560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FBDACB">
                <a:alpha val="89803"/>
              </a:srgbClr>
            </a:solidFill>
            <a:ln w="9525" cap="flat" cmpd="sng">
              <a:solidFill>
                <a:srgbClr val="FBDA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3332602" y="2445961"/>
              <a:ext cx="1498572" cy="1665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200" tIns="165100" rIns="118200" bIns="165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Measure shadows to reconstruct object outlines.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 descr="Activity 2 exploring tomography"/>
          <p:cNvSpPr/>
          <p:nvPr/>
        </p:nvSpPr>
        <p:spPr>
          <a:xfrm>
            <a:off x="0" y="0"/>
            <a:ext cx="6391835" cy="22859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dist="304800" dir="7140000" sx="90000" sy="9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 txBox="1"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/>
              <a:t>Activity 2 - Exploring Tomography</a:t>
            </a:r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body" idx="1"/>
          </p:nvPr>
        </p:nvSpPr>
        <p:spPr>
          <a:xfrm>
            <a:off x="571351" y="2743200"/>
            <a:ext cx="3485179" cy="361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1. Understand X-ray tomography concepts.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2. Use algorithms on simulated X-ray data to reconstruct slices.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70" name="Google Shape;270;p9" descr="Scan of a human brain in a neurology clinic"/>
          <p:cNvPicPr preferRelativeResize="0"/>
          <p:nvPr/>
        </p:nvPicPr>
        <p:blipFill rotWithShape="1">
          <a:blip r:embed="rId3">
            <a:alphaModFix/>
          </a:blip>
          <a:srcRect l="49716" r="227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5CC7980CCF947B8BFF9A1D52993EE" ma:contentTypeVersion="18" ma:contentTypeDescription="Create a new document." ma:contentTypeScope="" ma:versionID="9dea1f33ea5abffed60f10cc4d5840b8">
  <xsd:schema xmlns:xsd="http://www.w3.org/2001/XMLSchema" xmlns:xs="http://www.w3.org/2001/XMLSchema" xmlns:p="http://schemas.microsoft.com/office/2006/metadata/properties" xmlns:ns2="a44db9cc-518e-47f6-a9d9-9b822d0ec9d4" xmlns:ns3="8205fd16-9687-41ca-bad6-6c61019586dc" targetNamespace="http://schemas.microsoft.com/office/2006/metadata/properties" ma:root="true" ma:fieldsID="db2149c85e9adf2e20d136785cedc52e" ns2:_="" ns3:_="">
    <xsd:import namespace="a44db9cc-518e-47f6-a9d9-9b822d0ec9d4"/>
    <xsd:import namespace="8205fd16-9687-41ca-bad6-6c6101958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db9cc-518e-47f6-a9d9-9b822d0e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5fd16-9687-41ca-bad6-6c61019586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e7474-0f85-4a5c-abdd-523145a01bed}" ma:internalName="TaxCatchAll" ma:showField="CatchAllData" ma:web="8205fd16-9687-41ca-bad6-6c61019586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5fd16-9687-41ca-bad6-6c61019586dc" xsi:nil="true"/>
    <lcf76f155ced4ddcb4097134ff3c332f xmlns="a44db9cc-518e-47f6-a9d9-9b822d0ec9d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331BAF-A2BD-4E3E-99FF-B4A90867C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4db9cc-518e-47f6-a9d9-9b822d0ec9d4"/>
    <ds:schemaRef ds:uri="8205fd16-9687-41ca-bad6-6c6101958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82FE71-ED05-4F43-B07E-41EA1379FB8D}">
  <ds:schemaRefs>
    <ds:schemaRef ds:uri="http://schemas.microsoft.com/office/2006/metadata/properties"/>
    <ds:schemaRef ds:uri="http://schemas.microsoft.com/office/infopath/2007/PartnerControls"/>
    <ds:schemaRef ds:uri="8205fd16-9687-41ca-bad6-6c61019586dc"/>
    <ds:schemaRef ds:uri="a44db9cc-518e-47f6-a9d9-9b822d0ec9d4"/>
  </ds:schemaRefs>
</ds:datastoreItem>
</file>

<file path=customXml/itemProps3.xml><?xml version="1.0" encoding="utf-8"?>
<ds:datastoreItem xmlns:ds="http://schemas.openxmlformats.org/officeDocument/2006/customXml" ds:itemID="{16B51FBD-9833-4B32-A3D4-3C5DB764AC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Quattrocento Sans</vt:lpstr>
      <vt:lpstr>Office Theme</vt:lpstr>
      <vt:lpstr>Unveiling the Unseen: Mathematical Explorations in Tomography and Imaging Techniques</vt:lpstr>
      <vt:lpstr>Intended Audience</vt:lpstr>
      <vt:lpstr>Objectives</vt:lpstr>
      <vt:lpstr>Materials</vt:lpstr>
      <vt:lpstr>Standards Alignment</vt:lpstr>
      <vt:lpstr>Lesson Sequence - Introduction</vt:lpstr>
      <vt:lpstr>What’s the idea behind this lesson?</vt:lpstr>
      <vt:lpstr>Shadow Imaging Device</vt:lpstr>
      <vt:lpstr>Activity 2 - Exploring Tomography</vt:lpstr>
      <vt:lpstr>Differentiation Strategies</vt:lpstr>
      <vt:lpstr>Wrap-Up and Extensions</vt:lpstr>
      <vt:lpstr>Assessment</vt:lpstr>
      <vt:lpstr>Culminating Project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Nilubon Tabtimtong</cp:lastModifiedBy>
  <cp:revision>1</cp:revision>
  <dcterms:created xsi:type="dcterms:W3CDTF">2013-01-27T09:14:16Z</dcterms:created>
  <dcterms:modified xsi:type="dcterms:W3CDTF">2026-04-30T17:08:19Z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0x010100EB75CC7980CCF947B8BFF9A1D52993EE</vt:lpwstr>
  </property>
</Properties>
</file>